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65" r:id="rId3"/>
    <p:sldId id="257" r:id="rId4"/>
    <p:sldId id="258" r:id="rId5"/>
    <p:sldId id="267" r:id="rId6"/>
    <p:sldId id="259" r:id="rId7"/>
    <p:sldId id="260" r:id="rId8"/>
    <p:sldId id="268" r:id="rId9"/>
    <p:sldId id="261" r:id="rId10"/>
    <p:sldId id="269" r:id="rId11"/>
    <p:sldId id="270" r:id="rId12"/>
    <p:sldId id="262" r:id="rId13"/>
    <p:sldId id="271" r:id="rId14"/>
    <p:sldId id="264" r:id="rId15"/>
    <p:sldId id="272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26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29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3255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381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1639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6371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1012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0606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86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638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257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500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520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933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468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436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59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817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facebook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ACC61-E7DB-4F26-986F-80011EF0A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2869442"/>
            <a:ext cx="9144000" cy="3236075"/>
          </a:xfrm>
        </p:spPr>
        <p:txBody>
          <a:bodyPr>
            <a:normAutofit/>
          </a:bodyPr>
          <a:lstStyle/>
          <a:p>
            <a:r>
              <a:rPr lang="hr-HR" sz="8000" dirty="0">
                <a:solidFill>
                  <a:schemeClr val="tx1"/>
                </a:solidFill>
              </a:rPr>
              <a:t>Simulacija autonomne </a:t>
            </a:r>
            <a:br>
              <a:rPr lang="hr-HR" sz="8000" dirty="0">
                <a:solidFill>
                  <a:schemeClr val="tx1"/>
                </a:solidFill>
              </a:rPr>
            </a:br>
            <a:r>
              <a:rPr lang="hr-HR" sz="8000" dirty="0">
                <a:solidFill>
                  <a:schemeClr val="tx1"/>
                </a:solidFill>
              </a:rPr>
              <a:t>vožnje automobila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73B0BD-F28D-419A-9F8F-55A72B2D5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800" y="1636991"/>
            <a:ext cx="9144000" cy="1232451"/>
          </a:xfrm>
        </p:spPr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Simon Grgurina</a:t>
            </a:r>
          </a:p>
        </p:txBody>
      </p:sp>
    </p:spTree>
    <p:extLst>
      <p:ext uri="{BB962C8B-B14F-4D97-AF65-F5344CB8AC3E}">
        <p14:creationId xmlns:p14="http://schemas.microsoft.com/office/powerpoint/2010/main" val="3599530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5157E-2E76-4A61-97CF-80A995BB1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Izvedba neuronske mreže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AFDCD-097B-40CE-A265-0DF98E82D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Ulazi – vrijednosti senzora i brzina automobila</a:t>
            </a:r>
          </a:p>
          <a:p>
            <a:r>
              <a:rPr lang="hr-HR" dirty="0">
                <a:solidFill>
                  <a:schemeClr val="tx1"/>
                </a:solidFill>
              </a:rPr>
              <a:t>Izlazi – vrijednost volana te vrijednost gasa i kočnice 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hr-HR" dirty="0">
                <a:solidFill>
                  <a:schemeClr val="tx1"/>
                </a:solidFill>
              </a:rPr>
              <a:t>Interval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vrijednosti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izlaza</a:t>
            </a:r>
            <a:r>
              <a:rPr lang="hr-HR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[-1,+1]</a:t>
            </a:r>
          </a:p>
          <a:p>
            <a:r>
              <a:rPr lang="en-US" dirty="0" err="1">
                <a:solidFill>
                  <a:schemeClr val="tx1"/>
                </a:solidFill>
              </a:rPr>
              <a:t>Aktivacijske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funkcije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Skriveni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sloj</a:t>
            </a:r>
            <a:r>
              <a:rPr lang="en-US" dirty="0">
                <a:solidFill>
                  <a:schemeClr val="tx1"/>
                </a:solidFill>
              </a:rPr>
              <a:t> – </a:t>
            </a:r>
            <a:r>
              <a:rPr lang="en-US" dirty="0" err="1">
                <a:solidFill>
                  <a:schemeClr val="tx1"/>
                </a:solidFill>
              </a:rPr>
              <a:t>Sigmoidna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Izlazni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sloj</a:t>
            </a:r>
            <a:r>
              <a:rPr lang="en-US" dirty="0">
                <a:solidFill>
                  <a:schemeClr val="tx1"/>
                </a:solidFill>
              </a:rPr>
              <a:t> – </a:t>
            </a:r>
            <a:r>
              <a:rPr lang="en-US" dirty="0" err="1">
                <a:solidFill>
                  <a:schemeClr val="tx1"/>
                </a:solidFill>
              </a:rPr>
              <a:t>Tangens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hiperbolni</a:t>
            </a:r>
            <a:endParaRPr lang="hr-H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362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44C6-DA86-4138-81B5-12ED1BDDC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Povezivanje</a:t>
            </a:r>
            <a:r>
              <a:rPr lang="en-US" dirty="0">
                <a:solidFill>
                  <a:schemeClr val="tx1"/>
                </a:solidFill>
              </a:rPr>
              <a:t> C++ </a:t>
            </a:r>
            <a:r>
              <a:rPr lang="en-US" dirty="0" err="1">
                <a:solidFill>
                  <a:schemeClr val="tx1"/>
                </a:solidFill>
              </a:rPr>
              <a:t>koda</a:t>
            </a:r>
            <a:r>
              <a:rPr lang="en-US" dirty="0">
                <a:solidFill>
                  <a:schemeClr val="tx1"/>
                </a:solidFill>
              </a:rPr>
              <a:t> s UE4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6F4E9-8543-4DE5-B4EB-800DA0483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Koriste</a:t>
            </a:r>
            <a:r>
              <a:rPr lang="en-US" dirty="0">
                <a:solidFill>
                  <a:schemeClr val="tx1"/>
                </a:solidFill>
              </a:rPr>
              <a:t> se </a:t>
            </a:r>
            <a:r>
              <a:rPr lang="en-US" dirty="0" err="1">
                <a:solidFill>
                  <a:schemeClr val="tx1"/>
                </a:solidFill>
              </a:rPr>
              <a:t>anotacije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dodatne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klju</a:t>
            </a:r>
            <a:r>
              <a:rPr lang="hr-HR" dirty="0">
                <a:solidFill>
                  <a:schemeClr val="tx1"/>
                </a:solidFill>
              </a:rPr>
              <a:t>čne riječi</a:t>
            </a:r>
          </a:p>
        </p:txBody>
      </p:sp>
      <p:pic>
        <p:nvPicPr>
          <p:cNvPr id="6146" name="Picture 2" descr="https://scontent-vie1-1.xx.fbcdn.net/v/t1.15752-9/52011253_361132091396192_5091274367485083648_n.png?_nc_cat=109&amp;_nc_ht=scontent-vie1-1.xx&amp;oh=12bda2f8156466ecda72f92a84e86f84&amp;oe=5CF2E961">
            <a:extLst>
              <a:ext uri="{FF2B5EF4-FFF2-40B4-BE49-F238E27FC236}">
                <a16:creationId xmlns:a16="http://schemas.microsoft.com/office/drawing/2014/main" id="{64493978-4AFF-497D-B44B-8C6D355AF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000" y="2783578"/>
            <a:ext cx="6075930" cy="3650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1223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31F43-8F1A-4205-B083-3F1A179E6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Genetski algoritam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6FD98-F7A5-4A0E-803E-61842AF83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dirty="0">
                <a:solidFill>
                  <a:schemeClr val="tx1"/>
                </a:solidFill>
              </a:rPr>
              <a:t>Optimizacijski algoritam, inspiriran prirodom</a:t>
            </a:r>
          </a:p>
          <a:p>
            <a:r>
              <a:rPr lang="hr-HR" dirty="0">
                <a:solidFill>
                  <a:schemeClr val="tx1"/>
                </a:solidFill>
              </a:rPr>
              <a:t>Uči bez poznavanja ciljnih vrijednosti izlaza</a:t>
            </a:r>
          </a:p>
          <a:p>
            <a:r>
              <a:rPr lang="hr-HR" dirty="0">
                <a:solidFill>
                  <a:schemeClr val="tx1"/>
                </a:solidFill>
              </a:rPr>
              <a:t>Koristi vrijednost greške</a:t>
            </a:r>
          </a:p>
          <a:p>
            <a:r>
              <a:rPr lang="hr-HR" dirty="0">
                <a:solidFill>
                  <a:schemeClr val="tx1"/>
                </a:solidFill>
              </a:rPr>
              <a:t>Populacija</a:t>
            </a:r>
          </a:p>
          <a:p>
            <a:r>
              <a:rPr lang="hr-HR" dirty="0">
                <a:solidFill>
                  <a:schemeClr val="tx1"/>
                </a:solidFill>
              </a:rPr>
              <a:t>Selekcija</a:t>
            </a:r>
          </a:p>
          <a:p>
            <a:r>
              <a:rPr lang="hr-HR" dirty="0">
                <a:solidFill>
                  <a:schemeClr val="tx1"/>
                </a:solidFill>
              </a:rPr>
              <a:t>Križanje</a:t>
            </a:r>
          </a:p>
          <a:p>
            <a:r>
              <a:rPr lang="hr-HR" dirty="0">
                <a:solidFill>
                  <a:schemeClr val="tx1"/>
                </a:solidFill>
              </a:rPr>
              <a:t>Mutacija</a:t>
            </a:r>
          </a:p>
          <a:p>
            <a:r>
              <a:rPr lang="hr-HR" dirty="0">
                <a:solidFill>
                  <a:schemeClr val="tx1"/>
                </a:solidFill>
              </a:rPr>
              <a:t>Evaluacija</a:t>
            </a:r>
          </a:p>
        </p:txBody>
      </p:sp>
    </p:spTree>
    <p:extLst>
      <p:ext uri="{BB962C8B-B14F-4D97-AF65-F5344CB8AC3E}">
        <p14:creationId xmlns:p14="http://schemas.microsoft.com/office/powerpoint/2010/main" val="3047636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73CFB-DB64-4987-9967-3A3A16B1E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Sustav treniranja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9B641-555D-4AC2-B527-1674BF8CB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Implementiran u vizualnom skriptnom sustavu</a:t>
            </a:r>
          </a:p>
          <a:p>
            <a:r>
              <a:rPr lang="hr-HR" dirty="0">
                <a:solidFill>
                  <a:schemeClr val="tx1"/>
                </a:solidFill>
              </a:rPr>
              <a:t>Mreže pohranjene u objektu vrste  „GameInstance”</a:t>
            </a:r>
          </a:p>
          <a:p>
            <a:r>
              <a:rPr lang="hr-HR" dirty="0">
                <a:solidFill>
                  <a:schemeClr val="tx1"/>
                </a:solidFill>
              </a:rPr>
              <a:t>Slijedna evaluacija neuronskih mreža</a:t>
            </a:r>
          </a:p>
          <a:p>
            <a:r>
              <a:rPr lang="hr-HR" dirty="0">
                <a:solidFill>
                  <a:schemeClr val="tx1"/>
                </a:solidFill>
              </a:rPr>
              <a:t>Krugovi imaju više vrsta završetka</a:t>
            </a:r>
          </a:p>
          <a:p>
            <a:r>
              <a:rPr lang="hr-HR" dirty="0">
                <a:solidFill>
                  <a:schemeClr val="tx1"/>
                </a:solidFill>
              </a:rPr>
              <a:t>Vrsta završetka mijenja vrijednost greške</a:t>
            </a:r>
          </a:p>
        </p:txBody>
      </p:sp>
    </p:spTree>
    <p:extLst>
      <p:ext uri="{BB962C8B-B14F-4D97-AF65-F5344CB8AC3E}">
        <p14:creationId xmlns:p14="http://schemas.microsoft.com/office/powerpoint/2010/main" val="4213557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86442-F009-4EB3-A2FD-B6CA3DAB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Zaključak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3A1D6-62CB-47D5-902E-7F8C076A8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Dugačko vrijeme treniranja</a:t>
            </a:r>
          </a:p>
          <a:p>
            <a:r>
              <a:rPr lang="hr-HR" dirty="0">
                <a:solidFill>
                  <a:schemeClr val="tx1"/>
                </a:solidFill>
              </a:rPr>
              <a:t>Poboljašnje rezultata – potrebno pronaći najbolje parametre</a:t>
            </a:r>
          </a:p>
          <a:p>
            <a:r>
              <a:rPr lang="hr-HR" dirty="0">
                <a:solidFill>
                  <a:schemeClr val="tx1"/>
                </a:solidFill>
              </a:rPr>
              <a:t>Poboljšanje sustava – omogućiti paralelnu evaluaciju neuronskih mreža</a:t>
            </a:r>
          </a:p>
        </p:txBody>
      </p:sp>
    </p:spTree>
    <p:extLst>
      <p:ext uri="{BB962C8B-B14F-4D97-AF65-F5344CB8AC3E}">
        <p14:creationId xmlns:p14="http://schemas.microsoft.com/office/powerpoint/2010/main" val="3983438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2C049-0FB2-490E-8B2C-3B84FE7A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Izvori slika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E1CF1-420A-485B-9845-DF2C7710F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https://hr.wikipedia.org/wiki/Neuronska_mre%C5%BEa</a:t>
            </a:r>
          </a:p>
          <a:p>
            <a:r>
              <a:rPr lang="hr-HR" dirty="0">
                <a:solidFill>
                  <a:schemeClr val="tx1"/>
                </a:solidFill>
              </a:rPr>
              <a:t>https://commons.wikimedia.org/wiki/File:Unreal_Engine_4_logo_and_wordmark.svg</a:t>
            </a:r>
          </a:p>
          <a:p>
            <a:r>
              <a:rPr lang="hr-HR" dirty="0">
                <a:solidFill>
                  <a:schemeClr val="tx1"/>
                </a:solidFill>
              </a:rPr>
              <a:t>https://en.wikipedia.org/wiki/Roborace#/media/File:Roborace_NYC_ePrix.jpg</a:t>
            </a:r>
          </a:p>
        </p:txBody>
      </p:sp>
    </p:spTree>
    <p:extLst>
      <p:ext uri="{BB962C8B-B14F-4D97-AF65-F5344CB8AC3E}">
        <p14:creationId xmlns:p14="http://schemas.microsoft.com/office/powerpoint/2010/main" val="588768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E32FF-84C1-4A1C-BEFA-D9EF522DCB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Kraj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8408B-4DE7-49B4-8128-1D4112556F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15549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7A985-5B28-4FF1-8444-40B22BCC2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Autonomna vozila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96D41-F4DA-4691-BBBE-4452C83BE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921565"/>
            <a:ext cx="4750713" cy="425539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Dobivaju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puno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pozornosti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Brojne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koristi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njihovog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razvijanja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Roborace</a:t>
            </a:r>
            <a:r>
              <a:rPr lang="en-US" dirty="0">
                <a:solidFill>
                  <a:schemeClr val="tx1"/>
                </a:solidFill>
              </a:rPr>
              <a:t>, Self Racing Cars</a:t>
            </a:r>
          </a:p>
        </p:txBody>
      </p:sp>
      <p:pic>
        <p:nvPicPr>
          <p:cNvPr id="7170" name="Picture 2" descr="https://upload.wikimedia.org/wikipedia/commons/thumb/8/8e/Roborace_NYC_ePrix.jpg/1024px-Roborace_NYC_ePrix.jpg">
            <a:extLst>
              <a:ext uri="{FF2B5EF4-FFF2-40B4-BE49-F238E27FC236}">
                <a16:creationId xmlns:a16="http://schemas.microsoft.com/office/drawing/2014/main" id="{9A006F73-06BB-4E5C-9F99-0E0931899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057400"/>
            <a:ext cx="48768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5461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6A9958-29DB-4210-8C6E-E9FF7F2FF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Unreal Engine 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195F7D-4CD4-4FDC-AFFD-48F4F1A62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Grafi</a:t>
            </a:r>
            <a:r>
              <a:rPr lang="hr-HR" dirty="0">
                <a:solidFill>
                  <a:schemeClr val="tx1"/>
                </a:solidFill>
              </a:rPr>
              <a:t>čki pogon tvrke Epic Games</a:t>
            </a:r>
          </a:p>
          <a:p>
            <a:r>
              <a:rPr lang="hr-HR" dirty="0">
                <a:solidFill>
                  <a:schemeClr val="tx1"/>
                </a:solidFill>
              </a:rPr>
              <a:t>Popularan, pristupačan i kvalitetan</a:t>
            </a:r>
          </a:p>
          <a:p>
            <a:r>
              <a:rPr lang="hr-HR" dirty="0">
                <a:solidFill>
                  <a:schemeClr val="tx1"/>
                </a:solidFill>
              </a:rPr>
              <a:t>Vizualni sustav skriptiranja</a:t>
            </a:r>
          </a:p>
          <a:p>
            <a:r>
              <a:rPr lang="hr-HR" dirty="0">
                <a:solidFill>
                  <a:schemeClr val="tx1"/>
                </a:solidFill>
              </a:rPr>
              <a:t>C++</a:t>
            </a:r>
          </a:p>
          <a:p>
            <a:endParaRPr lang="hr-HR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DE5304-4021-4755-A2D9-7103AC4AA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856" y="2305050"/>
            <a:ext cx="203835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3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BE6A0-786B-4976-9FB7-91FBE3AF3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Automobil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DB99CF-E851-4172-AD46-31DF6AA79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62" y="1974574"/>
            <a:ext cx="3233529" cy="4651513"/>
          </a:xfrm>
        </p:spPr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Uvezen model iz fbx formata</a:t>
            </a:r>
          </a:p>
          <a:p>
            <a:r>
              <a:rPr lang="hr-HR" dirty="0">
                <a:solidFill>
                  <a:schemeClr val="tx1"/>
                </a:solidFill>
              </a:rPr>
              <a:t>Generirani potrebni objekti</a:t>
            </a:r>
          </a:p>
          <a:p>
            <a:r>
              <a:rPr lang="hr-HR" dirty="0">
                <a:solidFill>
                  <a:schemeClr val="tx1"/>
                </a:solidFill>
              </a:rPr>
              <a:t>Podešavanje objekata</a:t>
            </a:r>
          </a:p>
          <a:p>
            <a:r>
              <a:rPr lang="hr-HR" dirty="0">
                <a:solidFill>
                  <a:schemeClr val="tx1"/>
                </a:solidFill>
              </a:rPr>
              <a:t>Nacrt automobila</a:t>
            </a:r>
          </a:p>
          <a:p>
            <a:endParaRPr lang="hr-HR" dirty="0">
              <a:hlinkClick r:id="rId2"/>
            </a:endParaRPr>
          </a:p>
          <a:p>
            <a:endParaRPr lang="hr-HR" dirty="0"/>
          </a:p>
        </p:txBody>
      </p:sp>
      <p:pic>
        <p:nvPicPr>
          <p:cNvPr id="1026" name="Picture 2" descr="https://scontent-vie1-1.xx.fbcdn.net/v/t1.15752-9/52136263_372873403265638_948570267787984896_n.png?_nc_cat=100&amp;_nc_ht=scontent-vie1-1.xx&amp;oh=9d16af47d9b1d259ad0e6603e09bacea&amp;oe=5CE30457">
            <a:extLst>
              <a:ext uri="{FF2B5EF4-FFF2-40B4-BE49-F238E27FC236}">
                <a16:creationId xmlns:a16="http://schemas.microsoft.com/office/drawing/2014/main" id="{D5B39040-106A-44E3-913D-9F7CA85D3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870" y="1690688"/>
            <a:ext cx="8044068" cy="4298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64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B214E-CE32-418D-A901-5264ACBAA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Senzori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805AAC-24C2-4A2C-9921-C1A8B19AC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9565991" cy="4351338"/>
          </a:xfrm>
        </p:spPr>
      </p:pic>
    </p:spTree>
    <p:extLst>
      <p:ext uri="{BB962C8B-B14F-4D97-AF65-F5344CB8AC3E}">
        <p14:creationId xmlns:p14="http://schemas.microsoft.com/office/powerpoint/2010/main" val="2545538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0A4B7-25ED-47FE-A70F-A21E45588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Generator staze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5A90D-4879-42CE-BF9A-752548924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616" y="1690688"/>
            <a:ext cx="3879575" cy="4459771"/>
          </a:xfrm>
        </p:spPr>
        <p:txBody>
          <a:bodyPr>
            <a:normAutofit/>
          </a:bodyPr>
          <a:lstStyle/>
          <a:p>
            <a:r>
              <a:rPr lang="hr-HR" dirty="0">
                <a:solidFill>
                  <a:schemeClr val="tx1"/>
                </a:solidFill>
              </a:rPr>
              <a:t>Lagano dinamičko stvaranje staze</a:t>
            </a:r>
          </a:p>
          <a:p>
            <a:r>
              <a:rPr lang="hr-HR" dirty="0">
                <a:solidFill>
                  <a:schemeClr val="tx1"/>
                </a:solidFill>
              </a:rPr>
              <a:t>Podatci o svakoj točci spremljeni u niz</a:t>
            </a:r>
          </a:p>
          <a:p>
            <a:r>
              <a:rPr lang="hr-HR" dirty="0">
                <a:solidFill>
                  <a:schemeClr val="tx1"/>
                </a:solidFill>
              </a:rPr>
              <a:t>„Spline Component”</a:t>
            </a:r>
          </a:p>
          <a:p>
            <a:r>
              <a:rPr lang="hr-HR" dirty="0">
                <a:solidFill>
                  <a:schemeClr val="tx1"/>
                </a:solidFill>
              </a:rPr>
              <a:t>„Spline Mesh Component”</a:t>
            </a:r>
          </a:p>
          <a:p>
            <a:r>
              <a:rPr lang="hr-HR" dirty="0">
                <a:solidFill>
                  <a:schemeClr val="tx1"/>
                </a:solidFill>
              </a:rPr>
              <a:t>Startno ciljna linija</a:t>
            </a:r>
          </a:p>
          <a:p>
            <a:r>
              <a:rPr lang="hr-HR" dirty="0">
                <a:solidFill>
                  <a:schemeClr val="tx1"/>
                </a:solidFill>
              </a:rPr>
              <a:t>Pozicija kretanja</a:t>
            </a:r>
          </a:p>
        </p:txBody>
      </p:sp>
      <p:pic>
        <p:nvPicPr>
          <p:cNvPr id="2050" name="Picture 2" descr="https://scontent-vie1-1.xx.fbcdn.net/v/t1.15752-9/52378348_410405589719276_3357472730961149952_n.png?_nc_cat=110&amp;_nc_ht=scontent-vie1-1.xx&amp;oh=16e55669ebc5eac790b5245cb0e1412b&amp;oe=5CE0DC2B">
            <a:extLst>
              <a:ext uri="{FF2B5EF4-FFF2-40B4-BE49-F238E27FC236}">
                <a16:creationId xmlns:a16="http://schemas.microsoft.com/office/drawing/2014/main" id="{36A76F13-D299-4DC8-8CF5-F07C532EA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2813" y="1855304"/>
            <a:ext cx="7374570" cy="3971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1117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C13F-0B2C-407C-A3EF-240A7B862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Sudari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1990C-992C-4AA6-B6B5-0F56F362F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1" y="1802296"/>
            <a:ext cx="4353148" cy="4374667"/>
          </a:xfrm>
        </p:spPr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Kanali objekata i kanali tragova</a:t>
            </a:r>
          </a:p>
          <a:p>
            <a:r>
              <a:rPr lang="hr-HR" dirty="0">
                <a:solidFill>
                  <a:schemeClr val="tx1"/>
                </a:solidFill>
              </a:rPr>
              <a:t>Potrebna promjena kanala ograda staze</a:t>
            </a:r>
          </a:p>
          <a:p>
            <a:r>
              <a:rPr lang="hr-HR" dirty="0">
                <a:solidFill>
                  <a:schemeClr val="tx1"/>
                </a:solidFill>
              </a:rPr>
              <a:t>Promjena složenosti sudara</a:t>
            </a:r>
          </a:p>
        </p:txBody>
      </p:sp>
      <p:pic>
        <p:nvPicPr>
          <p:cNvPr id="3076" name="Picture 4" descr="https://scontent-vie1-1.xx.fbcdn.net/v/t1.15752-9/51904320_352371338951529_4373799539522404352_n.png?_nc_cat=101&amp;_nc_ht=scontent-vie1-1.xx&amp;oh=4ee7fab6d899fa801692094b38cbd934&amp;oe=5CEFB5D5">
            <a:extLst>
              <a:ext uri="{FF2B5EF4-FFF2-40B4-BE49-F238E27FC236}">
                <a16:creationId xmlns:a16="http://schemas.microsoft.com/office/drawing/2014/main" id="{5EE9B907-AEFF-4B86-961A-360C82F992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1065" y="1285462"/>
            <a:ext cx="5796531" cy="180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scontent-vie1-1.xx.fbcdn.net/v/t1.15752-9/51737815_633803373720990_3711409909103853568_n.png?_nc_cat=100&amp;_nc_ht=scontent-vie1-1.xx&amp;oh=b8b95ee1b3cdf03611332fcfba2a51c8&amp;oe=5D22874A">
            <a:extLst>
              <a:ext uri="{FF2B5EF4-FFF2-40B4-BE49-F238E27FC236}">
                <a16:creationId xmlns:a16="http://schemas.microsoft.com/office/drawing/2014/main" id="{7AA9FD6A-3F89-41D6-AA73-99C8C8132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1065" y="3429000"/>
            <a:ext cx="5728691" cy="120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ttps://scontent-vie1-1.xx.fbcdn.net/v/t1.15752-9/52637328_2083072555116491_6283628323318792192_n.png?_nc_cat=103&amp;_nc_ht=scontent-vie1-1.xx&amp;oh=40c9d697ff0124462f3a82a9de370aff&amp;oe=5CF55335">
            <a:extLst>
              <a:ext uri="{FF2B5EF4-FFF2-40B4-BE49-F238E27FC236}">
                <a16:creationId xmlns:a16="http://schemas.microsoft.com/office/drawing/2014/main" id="{FD450EA2-A200-46DF-BAF6-6B7F9898D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1065" y="4749800"/>
            <a:ext cx="408622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8223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F6CB8-4BE5-41CA-BAE5-EF1F4AC1E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Primjer složenosti sudara</a:t>
            </a:r>
          </a:p>
        </p:txBody>
      </p:sp>
      <p:pic>
        <p:nvPicPr>
          <p:cNvPr id="4098" name="Picture 2" descr="https://scontent-vie1-1.xx.fbcdn.net/v/t1.15752-9/51966238_1026454787565718_3179948641557151744_n.png?_nc_cat=105&amp;_nc_ht=scontent-vie1-1.xx&amp;oh=290a9322fe97926acf14fa9de27f919d&amp;oe=5D24AF0A">
            <a:extLst>
              <a:ext uri="{FF2B5EF4-FFF2-40B4-BE49-F238E27FC236}">
                <a16:creationId xmlns:a16="http://schemas.microsoft.com/office/drawing/2014/main" id="{9B2687C8-A91B-4539-88C3-2FA5A7D6859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967532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6278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A9759-4E33-4143-BE6E-A9110EB1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dirty="0">
                <a:solidFill>
                  <a:schemeClr val="tx1"/>
                </a:solidFill>
              </a:rPr>
              <a:t>Neuronska mreža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815CB-01FC-48CB-BA9C-D79679C3D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999" y="1825625"/>
            <a:ext cx="9640765" cy="4296879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Struktura</a:t>
            </a:r>
            <a:r>
              <a:rPr lang="en-US" dirty="0">
                <a:solidFill>
                  <a:schemeClr val="tx1"/>
                </a:solidFill>
              </a:rPr>
              <a:t> i</a:t>
            </a:r>
            <a:r>
              <a:rPr lang="hr-HR" dirty="0">
                <a:solidFill>
                  <a:schemeClr val="tx1"/>
                </a:solidFill>
              </a:rPr>
              <a:t>nspirirana prirodom</a:t>
            </a:r>
          </a:p>
        </p:txBody>
      </p:sp>
      <p:pic>
        <p:nvPicPr>
          <p:cNvPr id="5122" name="Picture 2" descr="https://upload.wikimedia.org/wikipedia/commons/thumb/9/91/Multi-Layer_Neural_Network-Vector.svg/langnone-1024px-Multi-Layer_Neural_Network-Vector.svg.png">
            <a:extLst>
              <a:ext uri="{FF2B5EF4-FFF2-40B4-BE49-F238E27FC236}">
                <a16:creationId xmlns:a16="http://schemas.microsoft.com/office/drawing/2014/main" id="{B5ECA4A3-E8CA-4413-96DC-B7AD56692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599" y="3208963"/>
            <a:ext cx="5234609" cy="310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457490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542</TotalTime>
  <Words>293</Words>
  <Application>Microsoft Office PowerPoint</Application>
  <PresentationFormat>Widescreen</PresentationFormat>
  <Paragraphs>64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Corbel</vt:lpstr>
      <vt:lpstr>Depth</vt:lpstr>
      <vt:lpstr>Simulacija autonomne  vožnje automobila</vt:lpstr>
      <vt:lpstr>Autonomna vozila</vt:lpstr>
      <vt:lpstr>Unreal Engine 4</vt:lpstr>
      <vt:lpstr>Automobil</vt:lpstr>
      <vt:lpstr>Senzori</vt:lpstr>
      <vt:lpstr>Generator staze</vt:lpstr>
      <vt:lpstr>Sudari</vt:lpstr>
      <vt:lpstr>Primjer složenosti sudara</vt:lpstr>
      <vt:lpstr>Neuronska mreža</vt:lpstr>
      <vt:lpstr>Izvedba neuronske mreže</vt:lpstr>
      <vt:lpstr>Povezivanje C++ koda s UE4</vt:lpstr>
      <vt:lpstr>Genetski algoritam</vt:lpstr>
      <vt:lpstr>Sustav treniranja</vt:lpstr>
      <vt:lpstr>Zaključak</vt:lpstr>
      <vt:lpstr>Izvori slika</vt:lpstr>
      <vt:lpstr>Kraj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Simulacija autonomne vožnje automobila</dc:title>
  <dc:creator>Simon</dc:creator>
  <cp:lastModifiedBy>Simon</cp:lastModifiedBy>
  <cp:revision>25</cp:revision>
  <dcterms:created xsi:type="dcterms:W3CDTF">2019-02-18T11:22:01Z</dcterms:created>
  <dcterms:modified xsi:type="dcterms:W3CDTF">2019-02-19T02:25:07Z</dcterms:modified>
</cp:coreProperties>
</file>

<file path=docProps/thumbnail.jpeg>
</file>